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82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283" r:id="rId13"/>
    <p:sldId id="304" r:id="rId14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6207" autoAdjust="0"/>
  </p:normalViewPr>
  <p:slideViewPr>
    <p:cSldViewPr showGuides="1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C++ Standard Library</a:t>
            </a:r>
            <a:endParaRPr lang="en-US" altLang="pl-PL"/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pl-PL" sz="2400" dirty="0"/>
              <a:t>Standard Template Library (STL)</a:t>
            </a:r>
          </a:p>
          <a:p>
            <a:pPr>
              <a:lnSpc>
                <a:spcPct val="90000"/>
              </a:lnSpc>
            </a:pPr>
            <a:endParaRPr lang="pl-PL" altLang="pl-PL" sz="2400" dirty="0"/>
          </a:p>
          <a:p>
            <a:pPr lvl="1">
              <a:lnSpc>
                <a:spcPct val="90000"/>
              </a:lnSpc>
            </a:pPr>
            <a:r>
              <a:rPr lang="en-US" altLang="pl-PL" sz="2000" dirty="0"/>
              <a:t>Containers library:</a:t>
            </a:r>
          </a:p>
          <a:p>
            <a:pPr lvl="2">
              <a:lnSpc>
                <a:spcPct val="90000"/>
              </a:lnSpc>
            </a:pPr>
            <a:r>
              <a:rPr lang="en-US" alt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altLang="pl-PL" sz="1800" dirty="0"/>
              <a:t>	</a:t>
            </a:r>
            <a:r>
              <a:rPr lang="en-US" altLang="pl-PL" sz="1800" dirty="0" err="1" smtClean="0"/>
              <a:t>Bitset</a:t>
            </a:r>
            <a:r>
              <a:rPr lang="en-US" altLang="pl-PL" sz="1800" dirty="0" smtClean="0"/>
              <a:t> </a:t>
            </a:r>
            <a:r>
              <a:rPr lang="en-US" altLang="pl-PL" sz="1800" dirty="0"/>
              <a:t>(class template)</a:t>
            </a:r>
          </a:p>
          <a:p>
            <a:pPr lvl="2">
              <a:lnSpc>
                <a:spcPct val="90000"/>
              </a:lnSpc>
            </a:pPr>
            <a:r>
              <a:rPr lang="en-US" alt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deque</a:t>
            </a:r>
            <a:r>
              <a:rPr lang="pl-PL" altLang="pl-PL" sz="1800" dirty="0"/>
              <a:t>		</a:t>
            </a:r>
            <a:r>
              <a:rPr lang="en-US" altLang="pl-PL" sz="1800" dirty="0"/>
              <a:t>Double ended queue (class template )</a:t>
            </a:r>
          </a:p>
          <a:p>
            <a:pPr lvl="2">
              <a:lnSpc>
                <a:spcPct val="9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</a:t>
            </a:r>
            <a:r>
              <a:rPr lang="pl-PL" altLang="pl-PL" sz="1800" dirty="0"/>
              <a:t>		</a:t>
            </a:r>
            <a:r>
              <a:rPr lang="en-US" altLang="pl-PL" sz="1800" dirty="0"/>
              <a:t>List (class template )</a:t>
            </a:r>
          </a:p>
          <a:p>
            <a:pPr lvl="2">
              <a:lnSpc>
                <a:spcPct val="9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</a:t>
            </a:r>
            <a:r>
              <a:rPr lang="pl-PL" altLang="pl-PL" sz="1800" dirty="0"/>
              <a:t>		</a:t>
            </a:r>
            <a:r>
              <a:rPr lang="en-US" altLang="pl-PL" sz="1800" dirty="0"/>
              <a:t>Map (class template )</a:t>
            </a:r>
          </a:p>
          <a:p>
            <a:pPr lvl="2">
              <a:lnSpc>
                <a:spcPct val="90000"/>
              </a:lnSpc>
            </a:pPr>
            <a:r>
              <a:rPr lang="en-US" alt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multimap</a:t>
            </a:r>
            <a:r>
              <a:rPr lang="pl-PL" altLang="pl-PL" sz="1800" dirty="0"/>
              <a:t>	</a:t>
            </a:r>
            <a:r>
              <a:rPr lang="en-US" altLang="pl-PL" sz="1800" dirty="0"/>
              <a:t>Multiple-key map (class template )</a:t>
            </a:r>
          </a:p>
          <a:p>
            <a:pPr lvl="2">
              <a:lnSpc>
                <a:spcPct val="9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multiset</a:t>
            </a:r>
            <a:r>
              <a:rPr lang="pl-PL" altLang="pl-PL" sz="1800" dirty="0"/>
              <a:t>	</a:t>
            </a:r>
            <a:r>
              <a:rPr lang="en-US" altLang="pl-PL" sz="1800" dirty="0"/>
              <a:t>Multiple-key set (class template)</a:t>
            </a:r>
          </a:p>
          <a:p>
            <a:pPr lvl="2">
              <a:lnSpc>
                <a:spcPct val="90000"/>
              </a:lnSpc>
            </a:pPr>
            <a:r>
              <a:rPr lang="en-US" alt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priority_queue</a:t>
            </a:r>
            <a:r>
              <a:rPr lang="pl-PL" altLang="pl-PL" sz="1800" dirty="0"/>
              <a:t>	</a:t>
            </a:r>
            <a:r>
              <a:rPr lang="en-US" altLang="pl-PL" sz="1800" dirty="0"/>
              <a:t>Priority queue (class template )</a:t>
            </a:r>
          </a:p>
          <a:p>
            <a:pPr lvl="2">
              <a:lnSpc>
                <a:spcPct val="9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pl-PL" altLang="pl-PL" sz="1800" dirty="0"/>
              <a:t>		</a:t>
            </a:r>
            <a:r>
              <a:rPr lang="en-US" altLang="pl-PL" sz="1800" dirty="0"/>
              <a:t>FIFO queue (class template )</a:t>
            </a:r>
          </a:p>
          <a:p>
            <a:pPr lvl="2">
              <a:lnSpc>
                <a:spcPct val="9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pl-PL" altLang="pl-PL" sz="1800" dirty="0"/>
              <a:t>		</a:t>
            </a:r>
            <a:r>
              <a:rPr lang="en-US" altLang="pl-PL" sz="1800" dirty="0"/>
              <a:t>Set (class template )</a:t>
            </a:r>
          </a:p>
          <a:p>
            <a:pPr lvl="2">
              <a:lnSpc>
                <a:spcPct val="9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stack</a:t>
            </a:r>
            <a:r>
              <a:rPr lang="pl-PL" altLang="pl-PL" sz="1800" dirty="0"/>
              <a:t>		</a:t>
            </a:r>
            <a:r>
              <a:rPr lang="en-US" altLang="pl-PL" sz="1800" dirty="0"/>
              <a:t>LIFO stack (class template )</a:t>
            </a:r>
          </a:p>
          <a:p>
            <a:pPr lvl="2">
              <a:lnSpc>
                <a:spcPct val="9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pl-PL" altLang="pl-PL" sz="1800" dirty="0"/>
              <a:t>	</a:t>
            </a:r>
            <a:r>
              <a:rPr lang="en-US" altLang="pl-PL" sz="1800" dirty="0" smtClean="0"/>
              <a:t>Vector </a:t>
            </a:r>
            <a:r>
              <a:rPr lang="en-US" altLang="pl-PL" sz="1800" dirty="0"/>
              <a:t>(class template )</a:t>
            </a:r>
          </a:p>
          <a:p>
            <a:pPr lvl="1">
              <a:lnSpc>
                <a:spcPct val="90000"/>
              </a:lnSpc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31402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C++ Standard Library</a:t>
            </a:r>
            <a:endParaRPr lang="en-US" altLang="pl-PL"/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pl-PL" sz="2400" dirty="0"/>
              <a:t>Standard Template Library (</a:t>
            </a:r>
            <a:r>
              <a:rPr lang="pl-PL" altLang="pl-PL" sz="2400" dirty="0" err="1"/>
              <a:t>continued</a:t>
            </a:r>
            <a:r>
              <a:rPr lang="en-US" altLang="pl-PL" sz="2400" dirty="0"/>
              <a:t>)</a:t>
            </a:r>
          </a:p>
          <a:p>
            <a:pPr>
              <a:lnSpc>
                <a:spcPct val="80000"/>
              </a:lnSpc>
            </a:pPr>
            <a:endParaRPr lang="pl-PL" altLang="pl-PL" sz="2400" dirty="0"/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Iterators library: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iterator</a:t>
            </a:r>
            <a:r>
              <a:rPr lang="pl-PL" altLang="pl-PL" sz="1800" dirty="0"/>
              <a:t>	</a:t>
            </a:r>
            <a:r>
              <a:rPr lang="en-US" altLang="pl-PL" sz="1800" dirty="0" smtClean="0"/>
              <a:t>Iterator </a:t>
            </a:r>
            <a:r>
              <a:rPr lang="en-US" altLang="pl-PL" sz="1800" dirty="0"/>
              <a:t>definitions </a:t>
            </a:r>
          </a:p>
          <a:p>
            <a:pPr lvl="1">
              <a:lnSpc>
                <a:spcPct val="80000"/>
              </a:lnSpc>
            </a:pP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Algorithms library:</a:t>
            </a:r>
          </a:p>
          <a:p>
            <a:pPr lvl="2">
              <a:lnSpc>
                <a:spcPct val="80000"/>
              </a:lnSpc>
            </a:pPr>
            <a:r>
              <a:rPr lang="pl-PL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alt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lgorithm</a:t>
            </a:r>
            <a:r>
              <a:rPr lang="pl-PL" altLang="pl-PL" sz="1800" dirty="0"/>
              <a:t>	</a:t>
            </a:r>
            <a:r>
              <a:rPr lang="en-US" altLang="pl-PL" sz="1800" dirty="0"/>
              <a:t>Standard Template Library: Algorithms (library)</a:t>
            </a:r>
          </a:p>
          <a:p>
            <a:pPr lvl="1">
              <a:lnSpc>
                <a:spcPct val="80000"/>
              </a:lnSpc>
            </a:pP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Numeric library: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complex</a:t>
            </a:r>
            <a:r>
              <a:rPr lang="pl-PL" altLang="pl-PL" sz="1800" dirty="0"/>
              <a:t>	</a:t>
            </a:r>
            <a:r>
              <a:rPr lang="en-US" altLang="pl-PL" sz="1800" dirty="0"/>
              <a:t>Complex numbers library 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valarray</a:t>
            </a:r>
            <a:r>
              <a:rPr lang="pl-PL" altLang="pl-PL" sz="1800" dirty="0"/>
              <a:t>	</a:t>
            </a:r>
            <a:r>
              <a:rPr lang="en-US" altLang="pl-PL" sz="1800" dirty="0"/>
              <a:t>Library for arrays of numeric values 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numeric</a:t>
            </a:r>
            <a:r>
              <a:rPr lang="pl-PL" altLang="pl-PL" sz="1800" dirty="0"/>
              <a:t>	</a:t>
            </a:r>
            <a:r>
              <a:rPr lang="en-US" altLang="pl-PL" sz="1800" dirty="0"/>
              <a:t>Generalized numeric operations </a:t>
            </a:r>
            <a:endParaRPr lang="pl-PL" altLang="pl-PL" sz="1800" dirty="0"/>
          </a:p>
          <a:p>
            <a:pPr lvl="2">
              <a:lnSpc>
                <a:spcPct val="80000"/>
              </a:lnSpc>
            </a:pPr>
            <a:endParaRPr lang="pl-PL" altLang="pl-PL" sz="1800" dirty="0"/>
          </a:p>
          <a:p>
            <a:pPr>
              <a:lnSpc>
                <a:spcPct val="80000"/>
              </a:lnSpc>
            </a:pPr>
            <a:r>
              <a:rPr lang="en-US" altLang="pl-PL" sz="2400" dirty="0" err="1"/>
              <a:t>Input/Output</a:t>
            </a:r>
            <a:r>
              <a:rPr lang="en-US" altLang="pl-PL" sz="2400" dirty="0"/>
              <a:t> Stream </a:t>
            </a:r>
            <a:r>
              <a:rPr lang="en-US" altLang="pl-PL" sz="2400" dirty="0" smtClean="0"/>
              <a:t>Library</a:t>
            </a:r>
            <a:r>
              <a:rPr lang="pl-PL" altLang="pl-PL" sz="2400" dirty="0" smtClean="0"/>
              <a:t> </a:t>
            </a:r>
            <a:r>
              <a:rPr lang="pl-PL" altLang="pl-PL" sz="2000" dirty="0" smtClean="0"/>
              <a:t>(</a:t>
            </a:r>
            <a:r>
              <a:rPr lang="pl-PL" altLang="pl-PL" sz="2000" dirty="0" err="1"/>
              <a:t>see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lecture</a:t>
            </a:r>
            <a:r>
              <a:rPr lang="pl-PL" altLang="pl-PL" sz="2000" dirty="0"/>
              <a:t> on I/O </a:t>
            </a:r>
            <a:r>
              <a:rPr lang="pl-PL" altLang="pl-PL" sz="2000" dirty="0" err="1"/>
              <a:t>streams</a:t>
            </a:r>
            <a:r>
              <a:rPr lang="pl-PL" altLang="pl-PL" sz="2000" dirty="0"/>
              <a:t>)</a:t>
            </a:r>
            <a:endParaRPr lang="en-US" altLang="pl-PL" sz="2000" dirty="0"/>
          </a:p>
          <a:p>
            <a:pPr>
              <a:lnSpc>
                <a:spcPct val="80000"/>
              </a:lnSpc>
            </a:pPr>
            <a:endParaRPr lang="pl-PL" altLang="pl-PL" sz="2400" dirty="0"/>
          </a:p>
          <a:p>
            <a:pPr lvl="2">
              <a:lnSpc>
                <a:spcPct val="80000"/>
              </a:lnSpc>
            </a:pP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2572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</a:t>
            </a:r>
            <a:r>
              <a:rPr lang="en-US" b="1" dirty="0"/>
              <a:t>I/O stream library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in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5608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 smtClean="0"/>
              <a:t>: </a:t>
            </a:r>
            <a:r>
              <a:rPr lang="en-US" sz="3200" b="1" dirty="0"/>
              <a:t>C++ </a:t>
            </a:r>
            <a:r>
              <a:rPr lang="pl-PL" sz="3200" b="1" dirty="0" smtClean="0"/>
              <a:t>Language L</a:t>
            </a:r>
            <a:r>
              <a:rPr lang="en-US" sz="3200" b="1" dirty="0" err="1" smtClean="0"/>
              <a:t>ibrar</a:t>
            </a:r>
            <a:r>
              <a:rPr lang="pl-PL" sz="3200" b="1" dirty="0" smtClean="0"/>
              <a:t>y</a:t>
            </a:r>
            <a:br>
              <a:rPr lang="pl-PL" sz="3200" b="1" dirty="0" smtClean="0"/>
            </a:br>
            <a:endParaRPr lang="en-US" sz="3200" b="1" dirty="0"/>
          </a:p>
          <a:p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Ph.D</a:t>
            </a:r>
            <a:r>
              <a:rPr lang="pl-PL" b="1" dirty="0" smtClean="0"/>
              <a:t>.,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C++ Language Library</a:t>
            </a:r>
            <a:endParaRPr lang="en-US" altLang="pl-PL"/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/>
              <a:t>C++ </a:t>
            </a:r>
            <a:r>
              <a:rPr lang="pl-PL" altLang="pl-PL" dirty="0" err="1" smtClean="0"/>
              <a:t>language</a:t>
            </a:r>
            <a:r>
              <a:rPr lang="pl-PL" altLang="pl-PL" dirty="0" smtClean="0"/>
              <a:t> </a:t>
            </a:r>
            <a:r>
              <a:rPr lang="pl-PL" altLang="pl-PL" dirty="0" err="1"/>
              <a:t>library</a:t>
            </a:r>
            <a:r>
              <a:rPr lang="pl-PL" altLang="pl-PL" dirty="0"/>
              <a:t> </a:t>
            </a:r>
            <a:r>
              <a:rPr lang="pl-PL" altLang="pl-PL" dirty="0" err="1"/>
              <a:t>consists</a:t>
            </a:r>
            <a:r>
              <a:rPr lang="pl-PL" altLang="pl-PL" dirty="0"/>
              <a:t> of</a:t>
            </a:r>
          </a:p>
          <a:p>
            <a:endParaRPr lang="pl-PL" altLang="pl-PL" dirty="0"/>
          </a:p>
          <a:p>
            <a:pPr lvl="1"/>
            <a:r>
              <a:rPr lang="pl-PL" altLang="pl-PL" dirty="0"/>
              <a:t>C Library</a:t>
            </a:r>
          </a:p>
          <a:p>
            <a:pPr lvl="2"/>
            <a:r>
              <a:rPr lang="pl-PL" altLang="pl-PL" dirty="0"/>
              <a:t>”</a:t>
            </a:r>
            <a:r>
              <a:rPr lang="pl-PL" altLang="pl-PL" dirty="0" err="1"/>
              <a:t>imported</a:t>
            </a:r>
            <a:r>
              <a:rPr lang="pl-PL" altLang="pl-PL" dirty="0"/>
              <a:t>” from the  C </a:t>
            </a:r>
            <a:r>
              <a:rPr lang="pl-PL" altLang="pl-PL" dirty="0" err="1"/>
              <a:t>language</a:t>
            </a:r>
            <a:endParaRPr lang="pl-PL" altLang="pl-PL" dirty="0"/>
          </a:p>
          <a:p>
            <a:pPr lvl="1"/>
            <a:endParaRPr lang="pl-PL" altLang="pl-PL" dirty="0"/>
          </a:p>
          <a:p>
            <a:pPr lvl="1"/>
            <a:r>
              <a:rPr lang="pl-PL" altLang="pl-PL" dirty="0"/>
              <a:t>C++ Standard Library</a:t>
            </a:r>
          </a:p>
          <a:p>
            <a:pPr lvl="2"/>
            <a:r>
              <a:rPr lang="pl-PL" altLang="pl-PL" dirty="0" err="1"/>
              <a:t>new</a:t>
            </a:r>
            <a:r>
              <a:rPr lang="pl-PL" altLang="pl-PL" dirty="0"/>
              <a:t>(er)</a:t>
            </a:r>
          </a:p>
          <a:p>
            <a:pPr lvl="2"/>
            <a:r>
              <a:rPr lang="pl-PL" altLang="pl-PL" dirty="0" err="1"/>
              <a:t>extensively</a:t>
            </a:r>
            <a:r>
              <a:rPr lang="pl-PL" altLang="pl-PL" dirty="0"/>
              <a:t> </a:t>
            </a:r>
            <a:r>
              <a:rPr lang="pl-PL" altLang="pl-PL" dirty="0" err="1"/>
              <a:t>exploiting</a:t>
            </a:r>
            <a:r>
              <a:rPr lang="pl-PL" altLang="pl-PL" dirty="0"/>
              <a:t> </a:t>
            </a:r>
            <a:r>
              <a:rPr lang="pl-PL" altLang="pl-PL" dirty="0" smtClean="0"/>
              <a:t>OOP </a:t>
            </a:r>
            <a:r>
              <a:rPr lang="pl-PL" altLang="pl-PL" dirty="0"/>
              <a:t>and </a:t>
            </a:r>
            <a:r>
              <a:rPr lang="pl-PL" altLang="pl-PL" dirty="0" err="1" smtClean="0"/>
              <a:t>generic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programming</a:t>
            </a:r>
            <a:endParaRPr lang="pl-PL" altLang="pl-PL" dirty="0"/>
          </a:p>
          <a:p>
            <a:pPr lvl="2"/>
            <a:r>
              <a:rPr lang="pl-PL" altLang="pl-PL" dirty="0" err="1" smtClean="0"/>
              <a:t>Continuously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evolving</a:t>
            </a:r>
            <a:r>
              <a:rPr lang="pl-PL" altLang="pl-PL" dirty="0" smtClean="0"/>
              <a:t> </a:t>
            </a:r>
            <a:r>
              <a:rPr lang="pl-PL" altLang="pl-PL" dirty="0"/>
              <a:t>in </a:t>
            </a:r>
            <a:r>
              <a:rPr lang="pl-PL" altLang="pl-PL" dirty="0" err="1"/>
              <a:t>response</a:t>
            </a:r>
            <a:r>
              <a:rPr lang="pl-PL" altLang="pl-PL" dirty="0"/>
              <a:t> to </a:t>
            </a:r>
            <a:r>
              <a:rPr lang="pl-PL" altLang="pl-PL" dirty="0" err="1"/>
              <a:t>programmers</a:t>
            </a:r>
            <a:r>
              <a:rPr lang="pl-PL" altLang="pl-PL" dirty="0"/>
              <a:t>’ </a:t>
            </a:r>
            <a:r>
              <a:rPr lang="pl-PL" altLang="pl-PL" dirty="0" err="1"/>
              <a:t>community</a:t>
            </a:r>
            <a:r>
              <a:rPr lang="pl-PL" altLang="pl-PL" dirty="0"/>
              <a:t> </a:t>
            </a:r>
            <a:r>
              <a:rPr lang="pl-PL" altLang="pl-PL" dirty="0" err="1"/>
              <a:t>needs</a:t>
            </a:r>
            <a:endParaRPr lang="pl-PL" altLang="pl-PL" dirty="0"/>
          </a:p>
          <a:p>
            <a:pPr lvl="1">
              <a:buFont typeface="Wingdings" panose="05000000000000000000" pitchFamily="2" charset="2"/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2764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/>
              <a:t>Bibliography on C++ language library</a:t>
            </a:r>
            <a:endParaRPr lang="en-US" altLang="pl-PL" sz="4000"/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pl-PL" altLang="pl-PL" sz="2000"/>
              <a:t>Nicolai M. Josuttis: C++ Standard Library: A tutorial and Reference, 1st, Pearson 1999,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1800"/>
              <a:t>examples: </a:t>
            </a:r>
            <a:r>
              <a:rPr lang="pl-PL" altLang="pl-PL" sz="1800" u="sng"/>
              <a:t>http://www.josuttis.com/libbook/examples.zip</a:t>
            </a:r>
          </a:p>
          <a:p>
            <a:pPr lvl="2">
              <a:lnSpc>
                <a:spcPct val="90000"/>
              </a:lnSpc>
            </a:pPr>
            <a:r>
              <a:rPr lang="pl-PL" altLang="pl-PL" sz="1800"/>
              <a:t>(Polish: Nicolai M. Josuttis: C++ Biblioteka standardowa Podręcznik Programisty, Helion 2003, examples: </a:t>
            </a:r>
            <a:r>
              <a:rPr lang="pl-PL" altLang="pl-PL" sz="1800" u="sng"/>
              <a:t>ftp://ftp.helion.pl/przyklady/cpbspp.zip</a:t>
            </a:r>
            <a:r>
              <a:rPr lang="pl-PL" altLang="pl-PL" sz="1800"/>
              <a:t>)</a:t>
            </a:r>
          </a:p>
          <a:p>
            <a:pPr lvl="2">
              <a:lnSpc>
                <a:spcPct val="90000"/>
              </a:lnSpc>
            </a:pPr>
            <a:r>
              <a:rPr lang="pl-PL" altLang="pl-PL" sz="1800"/>
              <a:t>Nicolai M. Josuttis: C++ Standard Library: A tutorial and Reference, 2nd, Addison Wesley Longman 2012,</a:t>
            </a:r>
            <a:br>
              <a:rPr lang="pl-PL" altLang="pl-PL" sz="1800"/>
            </a:br>
            <a:r>
              <a:rPr lang="pl-PL" altLang="pl-PL" sz="1800"/>
              <a:t>(rewritten and extended w.r.t. C++11 standard)</a:t>
            </a:r>
            <a:endParaRPr lang="pl-PL" altLang="pl-PL" sz="1800" u="sng"/>
          </a:p>
          <a:p>
            <a:pPr lvl="1">
              <a:lnSpc>
                <a:spcPct val="90000"/>
              </a:lnSpc>
            </a:pPr>
            <a:endParaRPr lang="pl-PL" altLang="pl-PL" sz="2000"/>
          </a:p>
          <a:p>
            <a:pPr lvl="1">
              <a:lnSpc>
                <a:spcPct val="90000"/>
              </a:lnSpc>
            </a:pPr>
            <a:r>
              <a:rPr lang="pl-PL" altLang="pl-PL" sz="2000"/>
              <a:t>(Polish: Grębosz J.:  Pasja C++, RM, W-wa)</a:t>
            </a:r>
          </a:p>
          <a:p>
            <a:pPr lvl="1">
              <a:lnSpc>
                <a:spcPct val="90000"/>
              </a:lnSpc>
            </a:pPr>
            <a:r>
              <a:rPr lang="pl-PL" altLang="pl-PL" sz="2000"/>
              <a:t>The C++ Resources Network: </a:t>
            </a:r>
            <a:r>
              <a:rPr lang="pl-PL" altLang="pl-PL" sz="2000" u="sng"/>
              <a:t>http://www.cplusplus.com/ </a:t>
            </a:r>
            <a:br>
              <a:rPr lang="pl-PL" altLang="pl-PL" sz="2000" u="sng"/>
            </a:br>
            <a:r>
              <a:rPr lang="pl-PL" altLang="pl-PL" sz="2000"/>
              <a:t>(among others includes usefull reference of C++ language and language library)</a:t>
            </a:r>
          </a:p>
          <a:p>
            <a:pPr lvl="1">
              <a:lnSpc>
                <a:spcPct val="90000"/>
              </a:lnSpc>
            </a:pPr>
            <a:r>
              <a:rPr lang="pl-PL" altLang="pl-PL" sz="2000"/>
              <a:t>Others (mentioned on first lecture, including the C++ standard itself)</a:t>
            </a:r>
          </a:p>
        </p:txBody>
      </p:sp>
    </p:spTree>
    <p:extLst>
      <p:ext uri="{BB962C8B-B14F-4D97-AF65-F5344CB8AC3E}">
        <p14:creationId xmlns:p14="http://schemas.microsoft.com/office/powerpoint/2010/main" val="38058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/>
              <a:t>C Library of C++ Language Library</a:t>
            </a:r>
            <a:endParaRPr lang="en-US" altLang="pl-PL" sz="4000"/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579296" cy="50405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altLang="pl-PL" sz="2800" dirty="0"/>
              <a:t>C Library</a:t>
            </a:r>
          </a:p>
          <a:p>
            <a:pPr lvl="1">
              <a:lnSpc>
                <a:spcPct val="80000"/>
              </a:lnSpc>
            </a:pPr>
            <a:r>
              <a:rPr lang="pl-PL" altLang="pl-PL" sz="2400" dirty="0" err="1"/>
              <a:t>provides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compatibility</a:t>
            </a:r>
            <a:r>
              <a:rPr lang="pl-PL" altLang="pl-PL" sz="2400" dirty="0"/>
              <a:t> with </a:t>
            </a:r>
            <a:r>
              <a:rPr lang="pl-PL" altLang="pl-PL" sz="2400" dirty="0" err="1"/>
              <a:t>old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code</a:t>
            </a:r>
            <a:r>
              <a:rPr lang="pl-PL" altLang="pl-PL" sz="2400" dirty="0"/>
              <a:t> … </a:t>
            </a:r>
          </a:p>
          <a:p>
            <a:pPr lvl="1">
              <a:lnSpc>
                <a:spcPct val="80000"/>
              </a:lnSpc>
            </a:pPr>
            <a:r>
              <a:rPr lang="pl-PL" altLang="pl-PL" sz="2400" dirty="0"/>
              <a:t>as </a:t>
            </a:r>
            <a:r>
              <a:rPr lang="pl-PL" altLang="pl-PL" sz="2400" dirty="0" err="1"/>
              <a:t>well</a:t>
            </a:r>
            <a:r>
              <a:rPr lang="pl-PL" altLang="pl-PL" sz="2400" dirty="0"/>
              <a:t> as </a:t>
            </a:r>
            <a:r>
              <a:rPr lang="pl-PL" altLang="pl-PL" sz="2400" dirty="0" err="1"/>
              <a:t>elements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matching</a:t>
            </a:r>
            <a:r>
              <a:rPr lang="pl-PL" altLang="pl-PL" sz="2400" dirty="0"/>
              <a:t> </a:t>
            </a:r>
            <a:r>
              <a:rPr lang="pl-PL" altLang="pl-PL" sz="2400" dirty="0" err="1"/>
              <a:t>old</a:t>
            </a:r>
            <a:r>
              <a:rPr lang="pl-PL" altLang="pl-PL" sz="2400" dirty="0"/>
              <a:t> </a:t>
            </a:r>
            <a:r>
              <a:rPr lang="pl-PL" altLang="pl-PL" sz="2400" dirty="0" err="1"/>
              <a:t>programmers</a:t>
            </a:r>
            <a:r>
              <a:rPr lang="pl-PL" altLang="pl-PL" sz="2400" dirty="0"/>
              <a:t>’ </a:t>
            </a:r>
            <a:r>
              <a:rPr lang="pl-PL" altLang="pl-PL" sz="2400" dirty="0" err="1"/>
              <a:t>habits</a:t>
            </a:r>
            <a:r>
              <a:rPr lang="pl-PL" altLang="pl-PL" sz="2400" dirty="0"/>
              <a:t> (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printf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pl-PL" altLang="pl-PL" sz="2400" dirty="0"/>
              <a:t>) … </a:t>
            </a:r>
          </a:p>
          <a:p>
            <a:pPr lvl="1">
              <a:lnSpc>
                <a:spcPct val="80000"/>
              </a:lnSpc>
            </a:pPr>
            <a:r>
              <a:rPr lang="pl-PL" altLang="pl-PL" sz="2400" dirty="0"/>
              <a:t>as </a:t>
            </a:r>
            <a:r>
              <a:rPr lang="pl-PL" altLang="pl-PL" sz="2400" dirty="0" err="1"/>
              <a:t>well</a:t>
            </a:r>
            <a:r>
              <a:rPr lang="pl-PL" altLang="pl-PL" sz="2400" dirty="0"/>
              <a:t> as </a:t>
            </a:r>
            <a:r>
              <a:rPr lang="pl-PL" altLang="pl-PL" sz="2400" dirty="0" err="1"/>
              <a:t>elements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that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have</a:t>
            </a:r>
            <a:r>
              <a:rPr lang="pl-PL" altLang="pl-PL" sz="2400" dirty="0"/>
              <a:t> not </a:t>
            </a:r>
            <a:r>
              <a:rPr lang="pl-PL" altLang="pl-PL" sz="2400" dirty="0" err="1"/>
              <a:t>been</a:t>
            </a:r>
            <a:r>
              <a:rPr lang="pl-PL" altLang="pl-PL" sz="2400" dirty="0"/>
              <a:t> </a:t>
            </a:r>
            <a:r>
              <a:rPr lang="pl-PL" altLang="pl-PL" sz="2400" dirty="0" err="1"/>
              <a:t>redefined</a:t>
            </a:r>
            <a:r>
              <a:rPr lang="pl-PL" altLang="pl-PL" sz="2400" dirty="0"/>
              <a:t> in C++ standard </a:t>
            </a:r>
            <a:r>
              <a:rPr lang="pl-PL" altLang="pl-PL" sz="2400" dirty="0" err="1"/>
              <a:t>library</a:t>
            </a:r>
            <a:r>
              <a:rPr lang="pl-PL" altLang="pl-PL" sz="2400" dirty="0"/>
              <a:t> (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pl-PL" altLang="pl-PL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pl-PL" altLang="pl-PL" sz="2400" dirty="0" err="1"/>
              <a:t>library</a:t>
            </a:r>
            <a:r>
              <a:rPr lang="pl-PL" altLang="pl-PL" sz="2400" dirty="0"/>
              <a:t> </a:t>
            </a:r>
            <a:r>
              <a:rPr lang="pl-PL" altLang="pl-PL" sz="2400" dirty="0" err="1"/>
              <a:t>headers</a:t>
            </a:r>
            <a:r>
              <a:rPr lang="pl-PL" altLang="pl-PL" sz="2400" dirty="0"/>
              <a:t> start with </a:t>
            </a:r>
            <a:r>
              <a:rPr lang="pl-PL" altLang="pl-PL" sz="2400" dirty="0" err="1"/>
              <a:t>added</a:t>
            </a:r>
            <a:r>
              <a:rPr lang="pl-PL" altLang="pl-PL" sz="2400" dirty="0"/>
              <a:t> ‘c’ </a:t>
            </a:r>
            <a:br>
              <a:rPr lang="pl-PL" altLang="pl-PL" sz="2400" dirty="0"/>
            </a:br>
            <a:r>
              <a:rPr lang="pl-PL" altLang="pl-PL" sz="2400" dirty="0"/>
              <a:t>(</a:t>
            </a:r>
            <a:r>
              <a:rPr lang="pl-PL" altLang="pl-PL" sz="2400" dirty="0" err="1"/>
              <a:t>e.g</a:t>
            </a:r>
            <a:r>
              <a:rPr lang="pl-PL" altLang="pl-PL" sz="2400" dirty="0"/>
              <a:t>. </a:t>
            </a:r>
            <a:r>
              <a:rPr lang="pl-PL" alt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cassert</a:t>
            </a:r>
            <a:r>
              <a:rPr lang="pl-PL" alt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pl-PL" altLang="pl-PL" sz="2400" dirty="0"/>
              <a:t>for C </a:t>
            </a:r>
            <a:r>
              <a:rPr lang="pl-PL" alt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altLang="pl-PL" sz="20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assert.h</a:t>
            </a:r>
            <a:r>
              <a:rPr lang="pl-PL" alt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pl-PL" altLang="pl-PL" sz="2400" dirty="0" smtClean="0"/>
              <a:t>,  </a:t>
            </a:r>
            <a:r>
              <a:rPr lang="pl-PL" alt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cstdio</a:t>
            </a:r>
            <a:r>
              <a:rPr lang="pl-PL" alt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pl-PL" altLang="pl-PL" sz="2400" dirty="0"/>
              <a:t>for </a:t>
            </a:r>
            <a:r>
              <a:rPr lang="pl-PL" alt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altLang="pl-PL" sz="20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stdio.h</a:t>
            </a:r>
            <a:r>
              <a:rPr lang="pl-PL" alt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pl-PL" altLang="pl-PL" sz="2400" dirty="0" smtClean="0"/>
              <a:t>)</a:t>
            </a:r>
            <a:endParaRPr lang="pl-PL" altLang="pl-PL" sz="2400" dirty="0"/>
          </a:p>
          <a:p>
            <a:pPr>
              <a:lnSpc>
                <a:spcPct val="80000"/>
              </a:lnSpc>
            </a:pPr>
            <a:endParaRPr lang="pl-PL" altLang="pl-PL" sz="2800" dirty="0"/>
          </a:p>
          <a:p>
            <a:pPr>
              <a:lnSpc>
                <a:spcPct val="80000"/>
              </a:lnSpc>
            </a:pPr>
            <a:r>
              <a:rPr lang="pl-PL" altLang="pl-PL" sz="2400" dirty="0"/>
              <a:t>C Library </a:t>
            </a:r>
            <a:r>
              <a:rPr lang="pl-PL" altLang="pl-PL" sz="2400" dirty="0" err="1"/>
              <a:t>headers</a:t>
            </a:r>
            <a:r>
              <a:rPr lang="pl-PL" altLang="pl-PL" sz="2800" dirty="0"/>
              <a:t> (</a:t>
            </a:r>
            <a:r>
              <a:rPr lang="pl-PL" altLang="pl-PL" sz="2800" dirty="0" err="1"/>
              <a:t>after</a:t>
            </a:r>
            <a:r>
              <a:rPr lang="pl-PL" altLang="pl-PL" sz="2800" dirty="0"/>
              <a:t> </a:t>
            </a:r>
            <a:r>
              <a:rPr lang="pl-PL" altLang="pl-PL" sz="2400" dirty="0"/>
              <a:t>The ”C++ </a:t>
            </a:r>
            <a:r>
              <a:rPr lang="pl-PL" altLang="pl-PL" sz="2400" dirty="0" err="1"/>
              <a:t>Resources</a:t>
            </a:r>
            <a:r>
              <a:rPr lang="pl-PL" altLang="pl-PL" sz="2400" dirty="0"/>
              <a:t> Network”)</a:t>
            </a:r>
          </a:p>
          <a:p>
            <a:pPr lvl="1">
              <a:lnSpc>
                <a:spcPct val="8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cassert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assert.h</a:t>
            </a:r>
            <a:r>
              <a:rPr lang="pl-PL" altLang="pl-PL" sz="2000" dirty="0"/>
              <a:t> from C Language Library</a:t>
            </a:r>
            <a:r>
              <a:rPr lang="en-US" altLang="pl-PL" sz="2000" dirty="0" smtClean="0"/>
              <a:t>)</a:t>
            </a:r>
            <a:r>
              <a:rPr lang="pl-PL" altLang="pl-PL" sz="2000" dirty="0" smtClean="0"/>
              <a:t>        </a:t>
            </a:r>
            <a:r>
              <a:rPr lang="en-US" altLang="pl-PL" sz="2000" dirty="0" smtClean="0"/>
              <a:t>C </a:t>
            </a:r>
            <a:r>
              <a:rPr lang="en-US" altLang="pl-PL" sz="2000" dirty="0"/>
              <a:t>Diagnostics Library </a:t>
            </a:r>
          </a:p>
          <a:p>
            <a:pPr lvl="1">
              <a:lnSpc>
                <a:spcPct val="8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cctype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ctype.h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Character handling functions </a:t>
            </a:r>
          </a:p>
          <a:p>
            <a:pPr lvl="1">
              <a:lnSpc>
                <a:spcPct val="8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cerrno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errno.h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C Errors </a:t>
            </a:r>
          </a:p>
          <a:p>
            <a:pPr lvl="1">
              <a:lnSpc>
                <a:spcPct val="8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cfloat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float.h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Characteristics of floating-point types </a:t>
            </a:r>
          </a:p>
        </p:txBody>
      </p:sp>
    </p:spTree>
    <p:extLst>
      <p:ext uri="{BB962C8B-B14F-4D97-AF65-F5344CB8AC3E}">
        <p14:creationId xmlns:p14="http://schemas.microsoft.com/office/powerpoint/2010/main" val="136894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/>
              <a:t>C Library of C++ Language Library</a:t>
            </a:r>
            <a:endParaRPr lang="en-US" altLang="pl-PL" sz="4000"/>
          </a:p>
        </p:txBody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dirty="0"/>
              <a:t>C Library </a:t>
            </a:r>
            <a:r>
              <a:rPr lang="pl-PL" altLang="pl-PL" sz="2800" dirty="0" err="1"/>
              <a:t>headers</a:t>
            </a:r>
            <a:r>
              <a:rPr lang="pl-PL" altLang="pl-PL" sz="2800" dirty="0"/>
              <a:t> (</a:t>
            </a:r>
            <a:r>
              <a:rPr lang="pl-PL" altLang="pl-PL" sz="2800" dirty="0" err="1"/>
              <a:t>continued</a:t>
            </a:r>
            <a:r>
              <a:rPr lang="pl-PL" altLang="pl-PL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ciso646</a:t>
            </a:r>
            <a:r>
              <a:rPr lang="en-US" altLang="pl-PL" sz="2000" dirty="0"/>
              <a:t> (</a:t>
            </a:r>
            <a:r>
              <a:rPr lang="en-US" alt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iso646.h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ISO 646 Alternative operator spellings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climits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limits.h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Sizes of integral types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clocale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locale.h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C localization library </a:t>
            </a:r>
            <a:endParaRPr lang="pl-PL" altLang="pl-PL" sz="2000" dirty="0"/>
          </a:p>
          <a:p>
            <a:pPr lvl="1">
              <a:lnSpc>
                <a:spcPct val="9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cmath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math.h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pl-PL" altLang="pl-PL" sz="2000" dirty="0" smtClean="0"/>
              <a:t>	</a:t>
            </a:r>
            <a:r>
              <a:rPr lang="en-US" altLang="pl-PL" sz="2000" dirty="0" smtClean="0"/>
              <a:t>C </a:t>
            </a:r>
            <a:r>
              <a:rPr lang="en-US" altLang="pl-PL" sz="2000" dirty="0" err="1"/>
              <a:t>numerics</a:t>
            </a:r>
            <a:r>
              <a:rPr lang="en-US" altLang="pl-PL" sz="2000" dirty="0"/>
              <a:t> library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csetjmp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setjmp.h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Non local jumps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csignal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signal.h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C library to handle signals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cstdarg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stdarg.h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Variable arguments handling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cstddef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stddef.h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C Standard definitions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cstdio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stdio.h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C library to perform </a:t>
            </a:r>
            <a:r>
              <a:rPr lang="en-US" altLang="pl-PL" sz="2000" dirty="0" smtClean="0"/>
              <a:t>I/O </a:t>
            </a:r>
            <a:r>
              <a:rPr lang="en-US" altLang="pl-PL" sz="2000" dirty="0"/>
              <a:t>operations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cstdlib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stdlib.h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C Standard General Utilities Library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cstring</a:t>
            </a:r>
            <a:r>
              <a:rPr lang="en-US" altLang="pl-PL" sz="2000" dirty="0"/>
              <a:t> (</a:t>
            </a: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string.h</a:t>
            </a:r>
            <a:r>
              <a:rPr lang="en-US" altLang="pl-PL" sz="2000" dirty="0"/>
              <a:t>)</a:t>
            </a:r>
            <a:r>
              <a:rPr lang="pl-PL" altLang="pl-PL" sz="2000" dirty="0"/>
              <a:t>	</a:t>
            </a:r>
            <a:r>
              <a:rPr lang="en-US" altLang="pl-PL" sz="2000" dirty="0"/>
              <a:t>C Strings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ctime</a:t>
            </a:r>
            <a:r>
              <a:rPr lang="pl-PL" altLang="pl-PL" sz="2000" dirty="0"/>
              <a:t>		</a:t>
            </a:r>
            <a:r>
              <a:rPr lang="pl-PL" altLang="pl-PL" sz="2000" dirty="0" smtClean="0"/>
              <a:t>	</a:t>
            </a:r>
            <a:r>
              <a:rPr lang="en-US" altLang="pl-PL" sz="2000" dirty="0" smtClean="0"/>
              <a:t>C </a:t>
            </a:r>
            <a:r>
              <a:rPr lang="en-US" altLang="pl-PL" sz="2000" dirty="0"/>
              <a:t>Time Library 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35741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C++ Language Library</a:t>
            </a:r>
            <a:endParaRPr lang="en-US" altLang="pl-PL"/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400" dirty="0"/>
              <a:t>C Library</a:t>
            </a:r>
          </a:p>
          <a:p>
            <a:endParaRPr lang="pl-PL" altLang="pl-PL" sz="2400" dirty="0"/>
          </a:p>
          <a:p>
            <a:r>
              <a:rPr lang="pl-PL" altLang="pl-PL" sz="2400" dirty="0"/>
              <a:t>C++ Standard Library</a:t>
            </a:r>
          </a:p>
          <a:p>
            <a:pPr lvl="1"/>
            <a:r>
              <a:rPr lang="pl-PL" altLang="pl-PL" sz="2000" b="1" dirty="0" smtClean="0"/>
              <a:t>STL </a:t>
            </a:r>
            <a:r>
              <a:rPr lang="pl-PL" altLang="pl-PL" sz="2000" dirty="0" smtClean="0"/>
              <a:t>(</a:t>
            </a:r>
            <a:r>
              <a:rPr lang="pl-PL" altLang="pl-PL" sz="2000" dirty="0"/>
              <a:t>t</a:t>
            </a:r>
            <a:r>
              <a:rPr lang="pl-PL" altLang="pl-PL" sz="2000" dirty="0" smtClean="0"/>
              <a:t>he </a:t>
            </a:r>
            <a:r>
              <a:rPr lang="pl-PL" altLang="pl-PL" sz="2000" dirty="0" err="1"/>
              <a:t>main</a:t>
            </a:r>
            <a:r>
              <a:rPr lang="pl-PL" altLang="pl-PL" sz="2000" dirty="0"/>
              <a:t> part of the C++ standard </a:t>
            </a:r>
            <a:r>
              <a:rPr lang="pl-PL" altLang="pl-PL" sz="2000" dirty="0" err="1"/>
              <a:t>library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see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lecture</a:t>
            </a:r>
            <a:r>
              <a:rPr lang="pl-PL" altLang="pl-PL" sz="2000" dirty="0"/>
              <a:t> on STL))</a:t>
            </a:r>
          </a:p>
          <a:p>
            <a:pPr lvl="1"/>
            <a:r>
              <a:rPr lang="pl-PL" altLang="pl-PL" sz="2000" b="1" dirty="0" err="1"/>
              <a:t>Stream</a:t>
            </a:r>
            <a:r>
              <a:rPr lang="pl-PL" altLang="pl-PL" sz="2000" b="1" dirty="0"/>
              <a:t> </a:t>
            </a:r>
            <a:r>
              <a:rPr lang="pl-PL" altLang="pl-PL" sz="2000" b="1" dirty="0" err="1"/>
              <a:t>classes</a:t>
            </a:r>
            <a:r>
              <a:rPr lang="pl-PL" altLang="pl-PL" sz="2000" dirty="0"/>
              <a:t> </a:t>
            </a:r>
            <a:r>
              <a:rPr lang="pl-PL" altLang="pl-PL" sz="2000" dirty="0" smtClean="0"/>
              <a:t>(</a:t>
            </a:r>
            <a:r>
              <a:rPr lang="pl-PL" altLang="pl-PL" sz="2000" dirty="0" err="1" smtClean="0"/>
              <a:t>see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lecture</a:t>
            </a:r>
            <a:r>
              <a:rPr lang="pl-PL" altLang="pl-PL" sz="2000" dirty="0"/>
              <a:t> on I/O </a:t>
            </a:r>
            <a:r>
              <a:rPr lang="pl-PL" altLang="pl-PL" sz="2000"/>
              <a:t>streams)</a:t>
            </a:r>
            <a:endParaRPr lang="pl-PL" altLang="pl-PL" sz="2000" u="sng" dirty="0"/>
          </a:p>
          <a:p>
            <a:pPr lvl="1"/>
            <a:r>
              <a:rPr lang="pl-PL" altLang="pl-PL" sz="2000" b="1" dirty="0"/>
              <a:t>String </a:t>
            </a:r>
            <a:r>
              <a:rPr lang="pl-PL" altLang="pl-PL" sz="2000" b="1" dirty="0" err="1"/>
              <a:t>classes</a:t>
            </a:r>
            <a:r>
              <a:rPr lang="pl-PL" altLang="pl-PL" sz="2000" dirty="0"/>
              <a:t> (</a:t>
            </a:r>
            <a:r>
              <a:rPr lang="pl-PL" altLang="pl-PL" sz="2000" dirty="0" err="1"/>
              <a:t>see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lecture</a:t>
            </a:r>
            <a:r>
              <a:rPr lang="pl-PL" altLang="pl-PL" sz="2000" dirty="0"/>
              <a:t> on </a:t>
            </a:r>
            <a:r>
              <a:rPr lang="pl-PL" altLang="pl-PL" sz="2000" dirty="0" err="1"/>
              <a:t>strings</a:t>
            </a:r>
            <a:r>
              <a:rPr lang="pl-PL" altLang="pl-PL" sz="2000" dirty="0"/>
              <a:t>)</a:t>
            </a:r>
          </a:p>
          <a:p>
            <a:pPr lvl="1"/>
            <a:r>
              <a:rPr lang="pl-PL" altLang="pl-PL" sz="2000" b="1" dirty="0" err="1"/>
              <a:t>Miscelaneous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additional</a:t>
            </a:r>
            <a:r>
              <a:rPr lang="pl-PL" altLang="pl-PL" sz="2000" dirty="0"/>
              <a:t> </a:t>
            </a:r>
            <a:r>
              <a:rPr lang="pl-PL" altLang="pl-PL" sz="2000" dirty="0" err="1" smtClean="0"/>
              <a:t>elements</a:t>
            </a:r>
            <a:r>
              <a:rPr lang="pl-PL" altLang="pl-PL" sz="2000" dirty="0" smtClean="0"/>
              <a:t>, </a:t>
            </a:r>
            <a:r>
              <a:rPr lang="pl-PL" altLang="pl-PL" sz="2000" dirty="0" err="1" smtClean="0"/>
              <a:t>formally</a:t>
            </a:r>
            <a:r>
              <a:rPr lang="pl-PL" altLang="pl-PL" sz="2000" dirty="0" smtClean="0"/>
              <a:t> </a:t>
            </a:r>
            <a:r>
              <a:rPr lang="pl-PL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&lt;string&gt; </a:t>
            </a:r>
            <a:r>
              <a:rPr lang="pl-PL" altLang="pl-PL" sz="2000" dirty="0" err="1"/>
              <a:t>is</a:t>
            </a:r>
            <a:r>
              <a:rPr lang="pl-PL" altLang="pl-PL" sz="2000" dirty="0"/>
              <a:t> </a:t>
            </a:r>
            <a:r>
              <a:rPr lang="pl-PL" altLang="pl-PL" sz="2000" dirty="0" err="1" smtClean="0"/>
              <a:t>here</a:t>
            </a:r>
            <a:endParaRPr lang="pl-PL" altLang="pl-PL" sz="2000" dirty="0"/>
          </a:p>
          <a:p>
            <a:endParaRPr lang="pl-PL" altLang="pl-PL" sz="2400" dirty="0"/>
          </a:p>
          <a:p>
            <a:pPr lvl="1"/>
            <a:r>
              <a:rPr lang="pl-PL" altLang="pl-PL" sz="1800" dirty="0"/>
              <a:t>Library </a:t>
            </a:r>
            <a:r>
              <a:rPr lang="pl-PL" altLang="pl-PL" sz="1800" dirty="0" err="1"/>
              <a:t>defined</a:t>
            </a:r>
            <a:r>
              <a:rPr lang="pl-PL" altLang="pl-PL" sz="1800" dirty="0"/>
              <a:t> </a:t>
            </a:r>
            <a:r>
              <a:rPr lang="pl-PL" altLang="pl-PL" sz="1800" dirty="0" err="1"/>
              <a:t>within</a:t>
            </a:r>
            <a:r>
              <a:rPr lang="pl-PL" altLang="pl-PL" sz="1800" dirty="0"/>
              <a:t> 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 </a:t>
            </a:r>
            <a:r>
              <a:rPr lang="pl-PL" altLang="pl-PL" sz="1800" dirty="0" err="1"/>
              <a:t>namespace</a:t>
            </a:r>
            <a:endParaRPr lang="pl-PL" altLang="pl-PL" sz="1800" dirty="0"/>
          </a:p>
          <a:p>
            <a:pPr lvl="1"/>
            <a:r>
              <a:rPr lang="pl-PL" altLang="pl-PL" sz="1800" dirty="0" err="1"/>
              <a:t>Significantly</a:t>
            </a:r>
            <a:r>
              <a:rPr lang="pl-PL" altLang="pl-PL" sz="1800" dirty="0"/>
              <a:t> </a:t>
            </a:r>
            <a:r>
              <a:rPr lang="pl-PL" altLang="pl-PL" sz="1800" dirty="0" err="1"/>
              <a:t>extended</a:t>
            </a:r>
            <a:r>
              <a:rPr lang="pl-PL" altLang="pl-PL" sz="1800" dirty="0"/>
              <a:t> in C++11 standard (</a:t>
            </a:r>
            <a:r>
              <a:rPr lang="pl-PL" altLang="pl-PL" sz="1800" dirty="0" err="1"/>
              <a:t>mainly</a:t>
            </a:r>
            <a:r>
              <a:rPr lang="pl-PL" altLang="pl-PL" sz="1800" dirty="0"/>
              <a:t> STL part)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3867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C++ Standard Library</a:t>
            </a:r>
            <a:endParaRPr lang="en-US" altLang="pl-PL"/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/>
              <a:t>C++ Standard Library </a:t>
            </a:r>
            <a:r>
              <a:rPr lang="pl-PL" altLang="pl-PL" sz="2400" dirty="0" err="1"/>
              <a:t>headers</a:t>
            </a:r>
            <a:r>
              <a:rPr lang="pl-PL" altLang="pl-PL" sz="2400" dirty="0"/>
              <a:t> </a:t>
            </a:r>
            <a:br>
              <a:rPr lang="pl-PL" altLang="pl-PL" sz="2400" dirty="0"/>
            </a:br>
            <a:r>
              <a:rPr lang="pl-PL" altLang="pl-PL" sz="2400" dirty="0"/>
              <a:t>(</a:t>
            </a:r>
            <a:r>
              <a:rPr lang="pl-PL" altLang="pl-PL" sz="2400" dirty="0" err="1"/>
              <a:t>classification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after</a:t>
            </a:r>
            <a:r>
              <a:rPr lang="pl-PL" altLang="pl-PL" sz="2400" dirty="0"/>
              <a:t> ”The C++ </a:t>
            </a:r>
            <a:r>
              <a:rPr lang="pl-PL" altLang="pl-PL" sz="2400" dirty="0" err="1"/>
              <a:t>Resources</a:t>
            </a:r>
            <a:r>
              <a:rPr lang="pl-PL" altLang="pl-PL" sz="2400" dirty="0"/>
              <a:t> Network”)</a:t>
            </a:r>
          </a:p>
          <a:p>
            <a:pPr>
              <a:lnSpc>
                <a:spcPct val="80000"/>
              </a:lnSpc>
            </a:pPr>
            <a:endParaRPr lang="pl-PL" altLang="pl-PL" sz="2400" dirty="0"/>
          </a:p>
          <a:p>
            <a:pPr>
              <a:lnSpc>
                <a:spcPct val="80000"/>
              </a:lnSpc>
            </a:pPr>
            <a:r>
              <a:rPr lang="en-US" altLang="pl-PL" sz="2400" dirty="0" err="1"/>
              <a:t>Miscellaneou</a:t>
            </a:r>
            <a:r>
              <a:rPr lang="pl-PL" altLang="pl-PL" sz="2400" dirty="0"/>
              <a:t>s</a:t>
            </a:r>
            <a:endParaRPr lang="en-US" altLang="pl-PL" sz="2400" dirty="0"/>
          </a:p>
          <a:p>
            <a:pPr>
              <a:lnSpc>
                <a:spcPct val="80000"/>
              </a:lnSpc>
            </a:pPr>
            <a:endParaRPr lang="pl-PL" altLang="pl-PL" sz="2400" dirty="0"/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Language support library: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limits</a:t>
            </a:r>
            <a:r>
              <a:rPr lang="pl-PL" altLang="pl-PL" sz="1800" dirty="0"/>
              <a:t>	</a:t>
            </a:r>
            <a:r>
              <a:rPr lang="en-US" altLang="pl-PL" sz="1800" dirty="0" smtClean="0"/>
              <a:t>Numeric </a:t>
            </a:r>
            <a:r>
              <a:rPr lang="en-US" altLang="pl-PL" sz="1800" dirty="0"/>
              <a:t>limits 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altLang="pl-PL" sz="1800" dirty="0"/>
              <a:t>		</a:t>
            </a:r>
            <a:r>
              <a:rPr lang="en-US" altLang="pl-PL" sz="1800" dirty="0"/>
              <a:t>Dynamic memory 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typeinfo</a:t>
            </a:r>
            <a:r>
              <a:rPr lang="pl-PL" altLang="pl-PL" sz="1800" dirty="0"/>
              <a:t>	</a:t>
            </a:r>
            <a:r>
              <a:rPr lang="en-US" altLang="pl-PL" sz="1800" dirty="0"/>
              <a:t>Type information 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</a:t>
            </a:r>
            <a:r>
              <a:rPr lang="pl-PL" altLang="pl-PL" sz="1800" dirty="0"/>
              <a:t>	</a:t>
            </a:r>
            <a:r>
              <a:rPr lang="en-US" altLang="pl-PL" sz="1800" dirty="0"/>
              <a:t>Standard exception class (class)</a:t>
            </a:r>
          </a:p>
          <a:p>
            <a:pPr lvl="1">
              <a:lnSpc>
                <a:spcPct val="80000"/>
              </a:lnSpc>
            </a:pP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Diagnostics library: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stdexcept</a:t>
            </a:r>
            <a:r>
              <a:rPr lang="pl-PL" altLang="pl-PL" sz="1800" dirty="0"/>
              <a:t>	</a:t>
            </a:r>
            <a:r>
              <a:rPr lang="en-US" altLang="pl-PL" sz="1800" dirty="0"/>
              <a:t>Exception classes </a:t>
            </a:r>
          </a:p>
          <a:p>
            <a:pPr lvl="1">
              <a:lnSpc>
                <a:spcPct val="80000"/>
              </a:lnSpc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11800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C++ Standard Library</a:t>
            </a:r>
            <a:endParaRPr lang="en-US" altLang="pl-PL"/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pl-PL" sz="2400" dirty="0"/>
              <a:t>Miscellaneous </a:t>
            </a:r>
            <a:r>
              <a:rPr lang="pl-PL" altLang="pl-PL" sz="2400" dirty="0"/>
              <a:t>(</a:t>
            </a:r>
            <a:r>
              <a:rPr lang="pl-PL" altLang="pl-PL" sz="2400" dirty="0" err="1"/>
              <a:t>continued</a:t>
            </a:r>
            <a:r>
              <a:rPr lang="pl-PL" altLang="pl-PL" sz="2400" dirty="0"/>
              <a:t>)</a:t>
            </a:r>
            <a:endParaRPr lang="en-US" altLang="pl-PL" sz="2400" dirty="0"/>
          </a:p>
          <a:p>
            <a:pPr>
              <a:lnSpc>
                <a:spcPct val="80000"/>
              </a:lnSpc>
            </a:pPr>
            <a:endParaRPr lang="pl-PL" altLang="pl-PL" sz="2400" dirty="0"/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General utilities library: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utility</a:t>
            </a:r>
            <a:r>
              <a:rPr lang="pl-PL" altLang="pl-PL" sz="1800" dirty="0"/>
              <a:t>	</a:t>
            </a:r>
            <a:r>
              <a:rPr lang="en-US" altLang="pl-PL" sz="1800" dirty="0"/>
              <a:t>Utility components </a:t>
            </a:r>
          </a:p>
          <a:p>
            <a:pPr lvl="1">
              <a:lnSpc>
                <a:spcPct val="80000"/>
              </a:lnSpc>
            </a:pP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functional</a:t>
            </a:r>
            <a:r>
              <a:rPr lang="pl-PL" altLang="pl-PL" sz="2000" dirty="0"/>
              <a:t>	</a:t>
            </a:r>
            <a:r>
              <a:rPr lang="en-US" altLang="pl-PL" sz="2000" dirty="0"/>
              <a:t>Function objects 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memory</a:t>
            </a:r>
            <a:r>
              <a:rPr lang="pl-PL" altLang="pl-PL" sz="1800" dirty="0"/>
              <a:t>	</a:t>
            </a:r>
            <a:r>
              <a:rPr lang="en-US" altLang="pl-PL" sz="1800" dirty="0"/>
              <a:t>Memory elements </a:t>
            </a:r>
          </a:p>
          <a:p>
            <a:pPr lvl="1">
              <a:lnSpc>
                <a:spcPct val="80000"/>
              </a:lnSpc>
            </a:pP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Strings library: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altLang="pl-PL" sz="1800" dirty="0"/>
              <a:t>	</a:t>
            </a:r>
            <a:r>
              <a:rPr lang="en-US" altLang="pl-PL" sz="1800" dirty="0"/>
              <a:t>C++ Strings library (library )</a:t>
            </a:r>
            <a:r>
              <a:rPr lang="pl-PL" altLang="pl-PL" sz="1800" dirty="0"/>
              <a:t/>
            </a:r>
            <a:br>
              <a:rPr lang="pl-PL" altLang="pl-PL" sz="1800" dirty="0"/>
            </a:br>
            <a:r>
              <a:rPr lang="pl-PL" altLang="pl-PL" sz="1800" dirty="0"/>
              <a:t>		(</a:t>
            </a:r>
            <a:r>
              <a:rPr lang="pl-PL" altLang="pl-PL" sz="1800" dirty="0" err="1"/>
              <a:t>see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lecture</a:t>
            </a:r>
            <a:r>
              <a:rPr lang="pl-PL" altLang="pl-PL" sz="1800" dirty="0"/>
              <a:t> on string </a:t>
            </a:r>
            <a:r>
              <a:rPr lang="pl-PL" altLang="pl-PL" sz="1800" dirty="0" err="1"/>
              <a:t>type</a:t>
            </a:r>
            <a:r>
              <a:rPr lang="pl-PL" altLang="pl-PL" sz="1800" dirty="0"/>
              <a:t>)</a:t>
            </a:r>
            <a:endParaRPr lang="en-US" altLang="pl-PL" sz="1800" dirty="0"/>
          </a:p>
          <a:p>
            <a:pPr lvl="1">
              <a:lnSpc>
                <a:spcPct val="80000"/>
              </a:lnSpc>
            </a:pP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Localization library:</a:t>
            </a:r>
          </a:p>
          <a:p>
            <a:pPr lvl="2">
              <a:lnSpc>
                <a:spcPct val="80000"/>
              </a:lnSpc>
            </a:pPr>
            <a:r>
              <a:rPr lang="en-US" alt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locale</a:t>
            </a:r>
            <a:r>
              <a:rPr lang="pl-PL" altLang="pl-PL" sz="1800" dirty="0"/>
              <a:t>	</a:t>
            </a:r>
            <a:r>
              <a:rPr lang="en-US" altLang="pl-PL" sz="1800" dirty="0"/>
              <a:t>Localization library </a:t>
            </a: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3834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15043</TotalTime>
  <Words>401</Words>
  <Application>Microsoft Office PowerPoint</Application>
  <PresentationFormat>Pokaz na ekranie (4:3)</PresentationFormat>
  <Paragraphs>154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         </vt:lpstr>
      <vt:lpstr>         </vt:lpstr>
      <vt:lpstr>C++ Language Library</vt:lpstr>
      <vt:lpstr>Bibliography on C++ language library</vt:lpstr>
      <vt:lpstr>C Library of C++ Language Library</vt:lpstr>
      <vt:lpstr>C Library of C++ Language Library</vt:lpstr>
      <vt:lpstr>C++ Language Library</vt:lpstr>
      <vt:lpstr>C++ Standard Library</vt:lpstr>
      <vt:lpstr>C++ Standard Library</vt:lpstr>
      <vt:lpstr>C++ Standard Library</vt:lpstr>
      <vt:lpstr>C++ Standard Library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465</cp:revision>
  <dcterms:created xsi:type="dcterms:W3CDTF">2018-03-21T20:01:06Z</dcterms:created>
  <dcterms:modified xsi:type="dcterms:W3CDTF">2020-02-27T19:51:27Z</dcterms:modified>
</cp:coreProperties>
</file>